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03" r:id="rId4"/>
  </p:sldMasterIdLst>
  <p:notesMasterIdLst>
    <p:notesMasterId r:id="rId10"/>
  </p:notesMasterIdLst>
  <p:sldIdLst>
    <p:sldId id="411" r:id="rId5"/>
    <p:sldId id="412" r:id="rId6"/>
    <p:sldId id="408" r:id="rId7"/>
    <p:sldId id="409" r:id="rId8"/>
    <p:sldId id="41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A0"/>
    <a:srgbClr val="85A8D8"/>
    <a:srgbClr val="3F84C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1848" autoAdjust="0"/>
  </p:normalViewPr>
  <p:slideViewPr>
    <p:cSldViewPr>
      <p:cViewPr>
        <p:scale>
          <a:sx n="100" d="100"/>
          <a:sy n="100" d="100"/>
        </p:scale>
        <p:origin x="1824" y="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06BD2C-7772-431A-8264-FD780134763C}" type="datetimeFigureOut">
              <a:rPr lang="en-GB" smtClean="0"/>
              <a:t>29/06/2017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E07E0-024B-4F66-A184-1FD680FFC1E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0837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6F1F18-3388-454C-91F8-569E4DEF2C25}" type="datetimeFigureOut">
              <a:rPr lang="en-GB" smtClean="0">
                <a:solidFill>
                  <a:prstClr val="black"/>
                </a:solidFill>
              </a:rPr>
              <a:pPr/>
              <a:t>29/06/2017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798D19E-F1A6-4C5A-9BB5-17FE51B7D9E4}" type="slidenum">
              <a:rPr lang="en-GB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lumMod val="50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8D19E-F1A6-4C5A-9BB5-17FE51B7D9E4}" type="slidenum">
              <a:rPr lang="en-GB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lumMod val="50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73038"/>
            <a:ext cx="7691099" cy="490537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1284270"/>
            <a:ext cx="8642350" cy="4818579"/>
          </a:xfrm>
        </p:spPr>
        <p:txBody>
          <a:bodyPr/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sz="12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2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0" hasCustomPrompt="1"/>
          </p:nvPr>
        </p:nvSpPr>
        <p:spPr>
          <a:xfrm>
            <a:off x="250825" y="5508959"/>
            <a:ext cx="8652209" cy="583616"/>
          </a:xfrm>
          <a:solidFill>
            <a:srgbClr val="FFF800"/>
          </a:solidFill>
          <a:effectLst>
            <a:outerShdw blurRad="63500" dist="36830" dir="2700000" algn="tl" rotWithShape="0">
              <a:prstClr val="black"/>
            </a:outerShdw>
          </a:effectLst>
        </p:spPr>
        <p:txBody>
          <a:bodyPr anchor="ctr"/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sz="12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2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Write key point here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1" hasCustomPrompt="1"/>
          </p:nvPr>
        </p:nvSpPr>
        <p:spPr>
          <a:xfrm>
            <a:off x="250825" y="4782468"/>
            <a:ext cx="8652209" cy="583616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63500" dist="36830" dir="2700000" algn="tl" rotWithShape="0">
              <a:prstClr val="black"/>
            </a:outerShdw>
          </a:effectLst>
        </p:spPr>
        <p:txBody>
          <a:bodyPr anchor="ctr"/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sz="12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2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Narrative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7641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6F1F18-3388-454C-91F8-569E4DEF2C25}" type="datetimeFigureOut">
              <a:rPr lang="en-GB" smtClean="0">
                <a:solidFill>
                  <a:prstClr val="black"/>
                </a:solidFill>
              </a:rPr>
              <a:pPr/>
              <a:t>29/06/2017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636" y="6319837"/>
            <a:ext cx="418728" cy="365125"/>
          </a:xfrm>
          <a:prstGeom prst="rect">
            <a:avLst/>
          </a:prstGeom>
        </p:spPr>
        <p:txBody>
          <a:bodyPr/>
          <a:lstStyle/>
          <a:p>
            <a:fld id="{B798D19E-F1A6-4C5A-9BB5-17FE51B7D9E4}" type="slidenum">
              <a:rPr lang="en-GB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lumMod val="50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3147" y="6217425"/>
            <a:ext cx="1112851" cy="5193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718808" y="6308725"/>
            <a:ext cx="1271587" cy="376237"/>
          </a:xfrm>
          <a:prstGeom prst="rect">
            <a:avLst/>
          </a:prstGeom>
        </p:spPr>
      </p:pic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6F1F18-3388-454C-91F8-569E4DEF2C25}" type="datetimeFigureOut">
              <a:rPr lang="en-GB" smtClean="0">
                <a:solidFill>
                  <a:prstClr val="black"/>
                </a:solidFill>
              </a:rPr>
              <a:pPr/>
              <a:t>29/06/2017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798D19E-F1A6-4C5A-9BB5-17FE51B7D9E4}" type="slidenum">
              <a:rPr lang="en-GB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lumMod val="50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6F1F18-3388-454C-91F8-569E4DEF2C25}" type="datetimeFigureOut">
              <a:rPr lang="en-GB" smtClean="0">
                <a:solidFill>
                  <a:prstClr val="black"/>
                </a:solidFill>
              </a:rPr>
              <a:pPr/>
              <a:t>29/06/2017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798D19E-F1A6-4C5A-9BB5-17FE51B7D9E4}" type="slidenum">
              <a:rPr lang="en-GB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lumMod val="50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6F1F18-3388-454C-91F8-569E4DEF2C25}" type="datetimeFigureOut">
              <a:rPr lang="en-GB" smtClean="0">
                <a:solidFill>
                  <a:prstClr val="black"/>
                </a:solidFill>
              </a:rPr>
              <a:pPr/>
              <a:t>29/06/2017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798D19E-F1A6-4C5A-9BB5-17FE51B7D9E4}" type="slidenum">
              <a:rPr lang="en-GB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6" name="Title Placeholder 16"/>
          <p:cNvSpPr>
            <a:spLocks noGrp="1"/>
          </p:cNvSpPr>
          <p:nvPr>
            <p:ph type="title"/>
          </p:nvPr>
        </p:nvSpPr>
        <p:spPr>
          <a:xfrm>
            <a:off x="112356" y="47493"/>
            <a:ext cx="8852132" cy="6064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6F1F18-3388-454C-91F8-569E4DEF2C25}" type="datetimeFigureOut">
              <a:rPr lang="en-GB" smtClean="0">
                <a:solidFill>
                  <a:prstClr val="black"/>
                </a:solidFill>
              </a:rPr>
              <a:pPr/>
              <a:t>29/06/2017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798D19E-F1A6-4C5A-9BB5-17FE51B7D9E4}" type="slidenum">
              <a:rPr lang="en-GB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lumMod val="50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6F1F18-3388-454C-91F8-569E4DEF2C25}" type="datetimeFigureOut">
              <a:rPr lang="en-GB" smtClean="0">
                <a:solidFill>
                  <a:prstClr val="black"/>
                </a:solidFill>
              </a:rPr>
              <a:pPr/>
              <a:t>29/06/2017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798D19E-F1A6-4C5A-9BB5-17FE51B7D9E4}" type="slidenum">
              <a:rPr lang="en-GB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lumMod val="50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6F1F18-3388-454C-91F8-569E4DEF2C25}" type="datetimeFigureOut">
              <a:rPr lang="en-GB" smtClean="0">
                <a:solidFill>
                  <a:prstClr val="black"/>
                </a:solidFill>
              </a:rPr>
              <a:pPr/>
              <a:t>29/06/2017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798D19E-F1A6-4C5A-9BB5-17FE51B7D9E4}" type="slidenum">
              <a:rPr lang="en-GB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lumMod val="50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6F1F18-3388-454C-91F8-569E4DEF2C25}" type="datetimeFigureOut">
              <a:rPr lang="en-GB" smtClean="0">
                <a:solidFill>
                  <a:prstClr val="black"/>
                </a:solidFill>
              </a:rPr>
              <a:pPr/>
              <a:t>29/06/2017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798D19E-F1A6-4C5A-9BB5-17FE51B7D9E4}" type="slidenum">
              <a:rPr lang="en-GB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lumMod val="50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5" Type="http://schemas.openxmlformats.org/officeDocument/2006/relationships/image" Target="../media/image2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2636" y="6319837"/>
            <a:ext cx="418728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798D19E-F1A6-4C5A-9BB5-17FE51B7D9E4}" type="slidenum">
              <a:rPr lang="en-GB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lumMod val="50000"/>
                </a:prst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8236695" y="124306"/>
            <a:ext cx="753700" cy="7537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26961" y="6320203"/>
            <a:ext cx="1024477" cy="47808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7718808" y="6308725"/>
            <a:ext cx="1271587" cy="376237"/>
          </a:xfrm>
          <a:prstGeom prst="rect">
            <a:avLst/>
          </a:prstGeom>
        </p:spPr>
      </p:pic>
      <p:sp>
        <p:nvSpPr>
          <p:cNvPr id="15" name="Text Placeholder 2"/>
          <p:cNvSpPr txBox="1">
            <a:spLocks/>
          </p:cNvSpPr>
          <p:nvPr userDrawn="1"/>
        </p:nvSpPr>
        <p:spPr>
          <a:xfrm>
            <a:off x="149510" y="215079"/>
            <a:ext cx="8229600" cy="6216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600" dirty="0">
              <a:solidFill>
                <a:prstClr val="white"/>
              </a:solidFill>
            </a:endParaRPr>
          </a:p>
        </p:txBody>
      </p:sp>
      <p:sp>
        <p:nvSpPr>
          <p:cNvPr id="17" name="Title Placeholder 16"/>
          <p:cNvSpPr>
            <a:spLocks noGrp="1"/>
          </p:cNvSpPr>
          <p:nvPr>
            <p:ph type="title"/>
          </p:nvPr>
        </p:nvSpPr>
        <p:spPr>
          <a:xfrm>
            <a:off x="112356" y="47493"/>
            <a:ext cx="8124339" cy="6064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09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>
              <a:lumMod val="65000"/>
              <a:lumOff val="35000"/>
            </a:schemeClr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900" dirty="0" smtClean="0">
                <a:solidFill>
                  <a:schemeClr val="tx1"/>
                </a:solidFill>
              </a:rPr>
              <a:t>Opportunity Calculations</a:t>
            </a:r>
            <a:endParaRPr lang="en-US" sz="29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07853" y="1069500"/>
            <a:ext cx="1096146" cy="288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i="1" dirty="0" smtClean="0">
                <a:solidFill>
                  <a:srgbClr val="4F81BD"/>
                </a:solidFill>
              </a:rPr>
              <a:t>Impacted Cost</a:t>
            </a:r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53639" y="1069500"/>
            <a:ext cx="2517981" cy="2805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i="1" dirty="0" smtClean="0">
                <a:solidFill>
                  <a:srgbClr val="4F81BD"/>
                </a:solidFill>
              </a:rPr>
              <a:t>Workload (h)</a:t>
            </a:r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0906" y="1064022"/>
            <a:ext cx="1139993" cy="288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i="1" dirty="0" smtClean="0">
                <a:solidFill>
                  <a:srgbClr val="4F81BD"/>
                </a:solidFill>
              </a:rPr>
              <a:t>Efficiency</a:t>
            </a:r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98741" y="1061265"/>
            <a:ext cx="2236881" cy="288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i="1" dirty="0" smtClean="0">
                <a:solidFill>
                  <a:srgbClr val="4F81BD"/>
                </a:solidFill>
              </a:rPr>
              <a:t>Pay</a:t>
            </a:r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07855" y="1532965"/>
            <a:ext cx="1096146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rgbClr val="4F81BD">
                    <a:lumMod val="50000"/>
                  </a:srgbClr>
                </a:solidFill>
              </a:rPr>
              <a:t>Staffing Cost</a:t>
            </a:r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3641" y="1543258"/>
            <a:ext cx="1139992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>
                <a:solidFill>
                  <a:srgbClr val="4F81BD">
                    <a:lumMod val="50000"/>
                  </a:srgbClr>
                </a:solidFill>
              </a:rPr>
              <a:t>Number of  </a:t>
            </a:r>
            <a:r>
              <a:rPr lang="en-GB" sz="1000" i="1" dirty="0" smtClean="0">
                <a:solidFill>
                  <a:srgbClr val="4F81BD">
                    <a:lumMod val="50000"/>
                  </a:srgbClr>
                </a:solidFill>
              </a:rPr>
              <a:t>Tasks per annum</a:t>
            </a:r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31630" y="1521090"/>
            <a:ext cx="1139992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900" i="1" dirty="0">
                <a:solidFill>
                  <a:srgbClr val="4F81BD">
                    <a:lumMod val="50000"/>
                  </a:srgbClr>
                </a:solidFill>
              </a:rPr>
              <a:t>Effort</a:t>
            </a:r>
          </a:p>
          <a:p>
            <a:pPr algn="ctr"/>
            <a:r>
              <a:rPr lang="en-GB" sz="900" i="1" dirty="0">
                <a:solidFill>
                  <a:srgbClr val="4F81BD">
                    <a:lumMod val="50000"/>
                  </a:srgbClr>
                </a:solidFill>
              </a:rPr>
              <a:t>(hours per task)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30909" y="1527487"/>
            <a:ext cx="1139992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>
                <a:solidFill>
                  <a:srgbClr val="4F81BD">
                    <a:lumMod val="50000"/>
                  </a:srgbClr>
                </a:solidFill>
              </a:rPr>
              <a:t>Efficiency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98741" y="1548198"/>
            <a:ext cx="973900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rgbClr val="4F81BD">
                    <a:lumMod val="50000"/>
                  </a:srgbClr>
                </a:solidFill>
              </a:rPr>
              <a:t>Direct Cost </a:t>
            </a:r>
            <a:r>
              <a:rPr lang="en-GB" sz="1000" i="1" dirty="0">
                <a:solidFill>
                  <a:srgbClr val="4F81BD">
                    <a:lumMod val="50000"/>
                  </a:srgbClr>
                </a:solidFill>
              </a:rPr>
              <a:t>per hour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15224" y="1549343"/>
            <a:ext cx="1020398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900" i="1" dirty="0">
                <a:solidFill>
                  <a:srgbClr val="4F81BD">
                    <a:lumMod val="50000"/>
                  </a:srgbClr>
                </a:solidFill>
              </a:rPr>
              <a:t>Management </a:t>
            </a:r>
            <a:r>
              <a:rPr lang="en-GB" sz="900" i="1">
                <a:solidFill>
                  <a:srgbClr val="4F81BD">
                    <a:lumMod val="50000"/>
                  </a:srgbClr>
                </a:solidFill>
              </a:rPr>
              <a:t>&amp; </a:t>
            </a:r>
            <a:r>
              <a:rPr lang="en-GB" sz="900" i="1" smtClean="0">
                <a:solidFill>
                  <a:srgbClr val="4F81BD">
                    <a:lumMod val="50000"/>
                  </a:srgbClr>
                </a:solidFill>
              </a:rPr>
              <a:t>On-cost</a:t>
            </a:r>
            <a:endParaRPr lang="en-GB" sz="9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24251" y="1069500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rgbClr val="4F81BD"/>
                </a:solidFill>
              </a:rPr>
              <a:t>=</a:t>
            </a:r>
            <a:endParaRPr lang="en-GB" sz="1000" dirty="0">
              <a:solidFill>
                <a:srgbClr val="4F81BD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24252" y="1543258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rgbClr val="4F81BD"/>
                </a:solidFill>
              </a:rPr>
              <a:t>=</a:t>
            </a:r>
            <a:endParaRPr lang="en-GB" sz="1000" dirty="0">
              <a:solidFill>
                <a:srgbClr val="4F81BD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637268" y="1542786"/>
            <a:ext cx="32938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207853" y="1889983"/>
            <a:ext cx="1096146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 i="1" dirty="0" smtClean="0">
                <a:solidFill>
                  <a:schemeClr val="tx1"/>
                </a:solidFill>
              </a:rPr>
              <a:t>£5.3m</a:t>
            </a:r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553641" y="1889983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 i="1" dirty="0" smtClean="0">
                <a:solidFill>
                  <a:schemeClr val="tx1"/>
                </a:solidFill>
              </a:rPr>
              <a:t>155</a:t>
            </a:r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931630" y="1894486"/>
            <a:ext cx="1139992" cy="28822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 i="1" dirty="0" smtClean="0">
                <a:solidFill>
                  <a:schemeClr val="tx1"/>
                </a:solidFill>
              </a:rPr>
              <a:t>889</a:t>
            </a:r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30907" y="1884505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 i="1" dirty="0" smtClean="0">
                <a:solidFill>
                  <a:schemeClr val="tx1"/>
                </a:solidFill>
              </a:rPr>
              <a:t>(18%)</a:t>
            </a:r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05981" y="1900276"/>
            <a:ext cx="966660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 i="1" dirty="0" smtClean="0">
                <a:solidFill>
                  <a:schemeClr val="tx1"/>
                </a:solidFill>
              </a:rPr>
              <a:t>£25.63</a:t>
            </a:r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015224" y="1896412"/>
            <a:ext cx="1020398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 i="1" dirty="0" smtClean="0">
                <a:solidFill>
                  <a:schemeClr val="tx1"/>
                </a:solidFill>
              </a:rPr>
              <a:t>49%</a:t>
            </a:r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24250" y="1900276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=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729640" y="1894486"/>
            <a:ext cx="164437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rgbClr val="4F81BD"/>
                </a:solidFill>
              </a:rPr>
              <a:t>x</a:t>
            </a:r>
            <a:endParaRPr lang="en-GB" sz="800" dirty="0">
              <a:solidFill>
                <a:srgbClr val="4F81BD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974635" y="1882345"/>
            <a:ext cx="4495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rgbClr val="4F81BD"/>
                </a:solidFill>
              </a:rPr>
              <a:t>/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456389" y="1889983"/>
            <a:ext cx="440738" cy="27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rgbClr val="4F81BD"/>
                </a:solidFill>
              </a:rPr>
              <a:t>x</a:t>
            </a:r>
            <a:endParaRPr lang="en-GB" sz="800" dirty="0">
              <a:solidFill>
                <a:srgbClr val="4F81BD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829800" y="1906361"/>
            <a:ext cx="175529" cy="27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rgbClr val="4F81BD"/>
                </a:solidFill>
              </a:rPr>
              <a:t>x</a:t>
            </a:r>
            <a:endParaRPr lang="en-GB" sz="800" dirty="0">
              <a:solidFill>
                <a:srgbClr val="4F81BD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69702" y="1889983"/>
            <a:ext cx="822604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Current</a:t>
            </a:r>
            <a:endParaRPr lang="en-GB" sz="105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59806" y="2282505"/>
            <a:ext cx="822604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Future</a:t>
            </a:r>
            <a:endParaRPr lang="en-GB" sz="105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197957" y="2292798"/>
            <a:ext cx="1096146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 i="1" dirty="0" smtClean="0">
                <a:solidFill>
                  <a:schemeClr val="tx1"/>
                </a:solidFill>
              </a:rPr>
              <a:t>£4.4m</a:t>
            </a:r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543745" y="2292798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 i="1" dirty="0" smtClean="0">
                <a:solidFill>
                  <a:schemeClr val="tx1"/>
                </a:solidFill>
              </a:rPr>
              <a:t>155</a:t>
            </a:r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921734" y="2297301"/>
            <a:ext cx="1139992" cy="28822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 i="1" dirty="0" smtClean="0">
                <a:solidFill>
                  <a:schemeClr val="tx1"/>
                </a:solidFill>
              </a:rPr>
              <a:t>744</a:t>
            </a:r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321011" y="2287320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 i="1" dirty="0" smtClean="0">
                <a:solidFill>
                  <a:schemeClr val="tx1"/>
                </a:solidFill>
              </a:rPr>
              <a:t>(18%)</a:t>
            </a:r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805981" y="2303091"/>
            <a:ext cx="966660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 i="1" dirty="0" smtClean="0">
                <a:solidFill>
                  <a:schemeClr val="tx1"/>
                </a:solidFill>
              </a:rPr>
              <a:t>£25.63</a:t>
            </a:r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005328" y="2299227"/>
            <a:ext cx="1030294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200" i="1" dirty="0" smtClean="0">
                <a:solidFill>
                  <a:schemeClr val="tx1"/>
                </a:solidFill>
              </a:rPr>
              <a:t>49%</a:t>
            </a:r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214354" y="2303091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=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19744" y="2297301"/>
            <a:ext cx="164437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rgbClr val="4F81BD"/>
                </a:solidFill>
              </a:rPr>
              <a:t>x</a:t>
            </a:r>
            <a:endParaRPr lang="en-GB" sz="800" dirty="0">
              <a:solidFill>
                <a:srgbClr val="4F81BD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964739" y="2285160"/>
            <a:ext cx="4495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rgbClr val="4F81BD"/>
                </a:solidFill>
              </a:rPr>
              <a:t>/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446493" y="2292798"/>
            <a:ext cx="440738" cy="27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rgbClr val="4F81BD"/>
                </a:solidFill>
              </a:rPr>
              <a:t>x</a:t>
            </a:r>
            <a:endParaRPr lang="en-GB" sz="800" dirty="0">
              <a:solidFill>
                <a:srgbClr val="4F81BD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819904" y="2309176"/>
            <a:ext cx="175529" cy="27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rgbClr val="4F81BD"/>
                </a:solidFill>
              </a:rPr>
              <a:t>x</a:t>
            </a:r>
            <a:endParaRPr lang="en-GB" sz="800" dirty="0">
              <a:solidFill>
                <a:srgbClr val="4F81BD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67295" y="2666630"/>
            <a:ext cx="822604" cy="7127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smtClean="0">
                <a:solidFill>
                  <a:srgbClr val="4F81BD">
                    <a:lumMod val="50000"/>
                  </a:srgbClr>
                </a:solidFill>
              </a:rPr>
              <a:t>How?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67295" y="3475244"/>
            <a:ext cx="822604" cy="2604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smtClean="0">
                <a:solidFill>
                  <a:srgbClr val="4F81BD">
                    <a:lumMod val="50000"/>
                  </a:srgbClr>
                </a:solidFill>
              </a:rPr>
              <a:t>Confidence</a:t>
            </a:r>
            <a:endParaRPr lang="en-GB" sz="1050" dirty="0" smtClean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382609" y="997747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</a:t>
            </a:r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6370334" y="993682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382609" y="147125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</a:t>
            </a:r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370334" y="147125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)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24844" y="1531257"/>
            <a:ext cx="32938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accent1"/>
                </a:solidFill>
              </a:rPr>
              <a:t>x </a:t>
            </a:r>
            <a:r>
              <a:rPr lang="en-GB" sz="900" dirty="0" smtClean="0">
                <a:solidFill>
                  <a:srgbClr val="C00000"/>
                </a:solidFill>
              </a:rPr>
              <a:t>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515550" y="1548198"/>
            <a:ext cx="3228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501139" y="1069500"/>
            <a:ext cx="3228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43745" y="2682906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Demand is constant over 12M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921734" y="2687409"/>
            <a:ext cx="1139992" cy="69193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Reduction in hrs overrun through clear spec definition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321011" y="2677428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Consistent across teams in average week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805981" y="2693199"/>
            <a:ext cx="966660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£25.63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8005328" y="2689335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49%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7295" y="3831602"/>
            <a:ext cx="822604" cy="6998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Assessment Evidence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76568" y="4629041"/>
            <a:ext cx="822604" cy="6998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Further work in Design?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94131" y="5401512"/>
            <a:ext cx="822604" cy="3796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Experts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543745" y="3831602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Incoming projects data from Commissioning (CW)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921734" y="3836105"/>
            <a:ext cx="1139992" cy="69193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Hours / assignment agreed with experts (DH)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5321011" y="3826124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Studies over 1 week (MT)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805981" y="3841895"/>
            <a:ext cx="966660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Agreed with Finance (SD)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005328" y="3838031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smtClean="0">
                <a:solidFill>
                  <a:schemeClr val="tx1"/>
                </a:solidFill>
              </a:rPr>
              <a:t>Standard Overhead agreed with Finance (SD)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2553641" y="4628851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No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931630" y="4633354"/>
            <a:ext cx="1139992" cy="69193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28600" indent="-228600" algn="ctr">
              <a:buAutoNum type="alphaLcParenR"/>
            </a:pPr>
            <a:r>
              <a:rPr lang="en-GB" sz="1000" i="1" dirty="0" smtClean="0">
                <a:solidFill>
                  <a:schemeClr val="tx1"/>
                </a:solidFill>
              </a:rPr>
              <a:t>Larger Sample</a:t>
            </a:r>
          </a:p>
          <a:p>
            <a:pPr marL="228600" indent="-228600" algn="ctr">
              <a:buAutoNum type="alphaLcParenR"/>
            </a:pPr>
            <a:r>
              <a:rPr lang="en-GB" sz="1000" i="1" dirty="0" smtClean="0">
                <a:solidFill>
                  <a:srgbClr val="C00000"/>
                </a:solidFill>
              </a:rPr>
              <a:t>Pilot</a:t>
            </a:r>
            <a:endParaRPr lang="en-GB" sz="1000" i="1" dirty="0">
              <a:solidFill>
                <a:srgbClr val="C00000"/>
              </a:solidFill>
            </a:endParaRPr>
          </a:p>
          <a:p>
            <a:pPr marL="228600" indent="-228600" algn="ctr">
              <a:buAutoNum type="alphaLcParenR"/>
            </a:pPr>
            <a:r>
              <a:rPr lang="en-GB" sz="1000" i="1" dirty="0" smtClean="0">
                <a:solidFill>
                  <a:schemeClr val="tx1"/>
                </a:solidFill>
              </a:rPr>
              <a:t>None required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330907" y="4623373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Wider Sample Requested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815877" y="4639144"/>
            <a:ext cx="966660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£25.63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8015224" y="4635280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Requires further work to agree with Finance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565915" y="5392145"/>
            <a:ext cx="1139992" cy="38540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Ops </a:t>
            </a:r>
            <a:r>
              <a:rPr lang="en-GB" sz="1000" i="1" dirty="0" err="1" smtClean="0">
                <a:solidFill>
                  <a:schemeClr val="tx1"/>
                </a:solidFill>
              </a:rPr>
              <a:t>Mgmt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943904" y="5396648"/>
            <a:ext cx="1139992" cy="37897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Practitioners &amp; Partners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343181" y="5386667"/>
            <a:ext cx="1139992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Practitioners and Ops </a:t>
            </a:r>
            <a:r>
              <a:rPr lang="en-GB" sz="1000" i="1" dirty="0" err="1" smtClean="0">
                <a:solidFill>
                  <a:schemeClr val="tx1"/>
                </a:solidFill>
              </a:rPr>
              <a:t>Mgmt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6828151" y="5402438"/>
            <a:ext cx="966660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Finance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027498" y="5398574"/>
            <a:ext cx="1030294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Finance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269577" y="3836105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smtClean="0">
                <a:solidFill>
                  <a:schemeClr val="tx1"/>
                </a:solidFill>
              </a:rPr>
              <a:t>Validated with Finance (SD</a:t>
            </a:r>
            <a:r>
              <a:rPr lang="en-GB" sz="1000" i="1" dirty="0" smtClean="0">
                <a:solidFill>
                  <a:schemeClr val="tx1"/>
                </a:solidFill>
              </a:rPr>
              <a:t>)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273705" y="4623373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smtClean="0">
                <a:solidFill>
                  <a:schemeClr val="tx1"/>
                </a:solidFill>
              </a:rPr>
              <a:t>Validated with Finance (SD</a:t>
            </a:r>
            <a:r>
              <a:rPr lang="en-GB" sz="1000" i="1" dirty="0" smtClean="0">
                <a:solidFill>
                  <a:schemeClr val="tx1"/>
                </a:solidFill>
              </a:rPr>
              <a:t>)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1281914" y="5405479"/>
            <a:ext cx="1030294" cy="37569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Finance / Ops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7" name="Title 1"/>
          <p:cNvSpPr txBox="1">
            <a:spLocks/>
          </p:cNvSpPr>
          <p:nvPr/>
        </p:nvSpPr>
        <p:spPr>
          <a:xfrm>
            <a:off x="272995" y="475116"/>
            <a:ext cx="7691099" cy="4905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</a:rPr>
              <a:t>Commissioning: Unblocking Workflow	£0.9M</a:t>
            </a:r>
            <a:endParaRPr lang="en-US" sz="16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259806" y="1068095"/>
            <a:ext cx="822604" cy="7333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Equation Breakdown</a:t>
            </a:r>
            <a:endParaRPr lang="en-GB" sz="105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7755732" y="1551610"/>
            <a:ext cx="3228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accent1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+</a:t>
            </a:r>
            <a:r>
              <a:rPr lang="en-GB" sz="900" dirty="0" smtClean="0">
                <a:solidFill>
                  <a:srgbClr val="4F81BD"/>
                </a:solidFill>
              </a:rPr>
              <a:t>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5037731" y="1074296"/>
            <a:ext cx="32938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accent1"/>
                </a:solidFill>
              </a:rPr>
              <a:t>x </a:t>
            </a:r>
            <a:r>
              <a:rPr lang="en-GB" sz="900" dirty="0" smtClean="0">
                <a:solidFill>
                  <a:srgbClr val="C00000"/>
                </a:solidFill>
              </a:rPr>
              <a:t>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314229" y="5830177"/>
            <a:ext cx="822604" cy="3796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smtClean="0">
                <a:solidFill>
                  <a:srgbClr val="4F81BD">
                    <a:lumMod val="50000"/>
                  </a:srgbClr>
                </a:solidFill>
              </a:rPr>
              <a:t>Approval </a:t>
            </a:r>
            <a:endParaRPr lang="en-GB" sz="1050" dirty="0" smtClean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2565915" y="5832139"/>
            <a:ext cx="1139992" cy="38540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Done (CW)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3943904" y="5836642"/>
            <a:ext cx="1139992" cy="37897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(DH / IF)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5343181" y="5826661"/>
            <a:ext cx="1139992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DH / IF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6828151" y="5842432"/>
            <a:ext cx="966660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SD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8027498" y="5838568"/>
            <a:ext cx="1030294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SD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1281914" y="5845473"/>
            <a:ext cx="1030294" cy="37569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00" i="1" dirty="0" smtClean="0">
                <a:solidFill>
                  <a:schemeClr val="tx1"/>
                </a:solidFill>
              </a:rPr>
              <a:t>Done (SD)</a:t>
            </a:r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2905992" y="339091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✓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7077942" y="343647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✓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8312726" y="342498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o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5750312" y="340007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o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4313484" y="338289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x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113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900" dirty="0" smtClean="0">
                <a:solidFill>
                  <a:schemeClr val="tx1"/>
                </a:solidFill>
              </a:rPr>
              <a:t>Opportunity Calculations</a:t>
            </a:r>
            <a:endParaRPr lang="en-US" sz="29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6557" y="1060971"/>
            <a:ext cx="1096146" cy="288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32343" y="1060971"/>
            <a:ext cx="2517981" cy="2805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09610" y="1055493"/>
            <a:ext cx="1139993" cy="288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77445" y="1052736"/>
            <a:ext cx="2236881" cy="288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86559" y="1524436"/>
            <a:ext cx="1096146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2345" y="1534729"/>
            <a:ext cx="1139992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10334" y="1512561"/>
            <a:ext cx="1139992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9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09613" y="1518958"/>
            <a:ext cx="1139992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77445" y="1539669"/>
            <a:ext cx="973900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993928" y="1540814"/>
            <a:ext cx="1020398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9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02955" y="1060971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rgbClr val="4F81BD"/>
                </a:solidFill>
              </a:rPr>
              <a:t>=</a:t>
            </a:r>
            <a:endParaRPr lang="en-GB" sz="1000" dirty="0">
              <a:solidFill>
                <a:srgbClr val="4F81BD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02956" y="1534729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rgbClr val="4F81BD"/>
                </a:solidFill>
              </a:rPr>
              <a:t>=</a:t>
            </a:r>
            <a:endParaRPr lang="en-GB" sz="1000" dirty="0">
              <a:solidFill>
                <a:srgbClr val="4F81BD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615972" y="1534257"/>
            <a:ext cx="32938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186557" y="1881454"/>
            <a:ext cx="1096146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532345" y="1881454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910334" y="1885957"/>
            <a:ext cx="1139992" cy="28822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09611" y="1875976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784685" y="1891747"/>
            <a:ext cx="966660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993928" y="1887883"/>
            <a:ext cx="1020398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02954" y="1891747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=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435093" y="1881454"/>
            <a:ext cx="440738" cy="27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rgbClr val="4F81BD"/>
                </a:solidFill>
              </a:rPr>
              <a:t>x</a:t>
            </a:r>
            <a:endParaRPr lang="en-GB" sz="800" dirty="0">
              <a:solidFill>
                <a:srgbClr val="4F81BD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48406" y="1881454"/>
            <a:ext cx="822604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Current</a:t>
            </a:r>
            <a:endParaRPr lang="en-GB" sz="105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38510" y="2273976"/>
            <a:ext cx="822604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Future</a:t>
            </a:r>
            <a:endParaRPr lang="en-GB" sz="105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176661" y="2284269"/>
            <a:ext cx="1096146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522449" y="2284269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900438" y="2288772"/>
            <a:ext cx="1139992" cy="28822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299715" y="2278791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784685" y="2294562"/>
            <a:ext cx="966660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984032" y="2290698"/>
            <a:ext cx="1030294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193058" y="2294562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=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798608" y="2300647"/>
            <a:ext cx="175529" cy="27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rgbClr val="4F81BD"/>
                </a:solidFill>
              </a:rPr>
              <a:t>x</a:t>
            </a:r>
            <a:endParaRPr lang="en-GB" sz="800" dirty="0">
              <a:solidFill>
                <a:srgbClr val="4F81BD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45999" y="2658101"/>
            <a:ext cx="822604" cy="7127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smtClean="0">
                <a:solidFill>
                  <a:srgbClr val="4F81BD">
                    <a:lumMod val="50000"/>
                  </a:srgbClr>
                </a:solidFill>
              </a:rPr>
              <a:t>How?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45999" y="3466715"/>
            <a:ext cx="822604" cy="2604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smtClean="0">
                <a:solidFill>
                  <a:srgbClr val="4F81BD">
                    <a:lumMod val="50000"/>
                  </a:srgbClr>
                </a:solidFill>
              </a:rPr>
              <a:t>Confidence</a:t>
            </a:r>
            <a:endParaRPr lang="en-GB" sz="1050" dirty="0" smtClean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003548" y="1522728"/>
            <a:ext cx="32938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accent1"/>
                </a:solidFill>
              </a:rPr>
              <a:t>x </a:t>
            </a:r>
            <a:r>
              <a:rPr lang="en-GB" sz="900" dirty="0" smtClean="0">
                <a:solidFill>
                  <a:srgbClr val="C00000"/>
                </a:solidFill>
              </a:rPr>
              <a:t>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494254" y="1539669"/>
            <a:ext cx="3228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479843" y="1060971"/>
            <a:ext cx="3228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22449" y="2674377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900438" y="2678880"/>
            <a:ext cx="1139992" cy="69193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99715" y="2668899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84685" y="2684670"/>
            <a:ext cx="966660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7984032" y="2680806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45999" y="3823073"/>
            <a:ext cx="822604" cy="6998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Assessment Evidence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55272" y="4620512"/>
            <a:ext cx="822604" cy="6998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Further work in Design?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522449" y="3823073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900438" y="3827576"/>
            <a:ext cx="1139992" cy="69193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5299715" y="3817595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784685" y="3833366"/>
            <a:ext cx="966660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7984032" y="3829502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2532345" y="4620322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910334" y="4624825"/>
            <a:ext cx="1139992" cy="69193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28600" indent="-228600" algn="ctr">
              <a:buAutoNum type="alphaLcParenR"/>
            </a:pPr>
            <a:endParaRPr lang="en-GB" sz="1000" i="1" dirty="0" smtClean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309611" y="4614844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794581" y="4630615"/>
            <a:ext cx="966660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993928" y="4626751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544619" y="5383616"/>
            <a:ext cx="1139992" cy="38540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922608" y="5388119"/>
            <a:ext cx="1139992" cy="37897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321885" y="5378138"/>
            <a:ext cx="1139992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6806855" y="5393909"/>
            <a:ext cx="966660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006202" y="5390045"/>
            <a:ext cx="1030294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248281" y="3827576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252409" y="4614844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1260618" y="5396950"/>
            <a:ext cx="1030294" cy="37569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7" name="Title 1"/>
          <p:cNvSpPr txBox="1">
            <a:spLocks/>
          </p:cNvSpPr>
          <p:nvPr/>
        </p:nvSpPr>
        <p:spPr>
          <a:xfrm>
            <a:off x="272995" y="475116"/>
            <a:ext cx="7691099" cy="4905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1600" i="1" dirty="0" err="1" smtClean="0">
                <a:solidFill>
                  <a:schemeClr val="bg1">
                    <a:lumMod val="50000"/>
                  </a:schemeClr>
                </a:solidFill>
              </a:rPr>
              <a:t>Workstream</a:t>
            </a:r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</a:rPr>
              <a:t> 1: Description 		£XXM</a:t>
            </a:r>
            <a:endParaRPr lang="en-US" sz="16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238510" y="1059566"/>
            <a:ext cx="822604" cy="7333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Equation Breakdown</a:t>
            </a:r>
            <a:endParaRPr lang="en-GB" sz="105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7734436" y="1543081"/>
            <a:ext cx="3228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accent1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+</a:t>
            </a:r>
            <a:r>
              <a:rPr lang="en-GB" sz="900" dirty="0" smtClean="0">
                <a:solidFill>
                  <a:srgbClr val="4F81BD"/>
                </a:solidFill>
              </a:rPr>
              <a:t>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5016435" y="1065767"/>
            <a:ext cx="32938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accent1"/>
                </a:solidFill>
              </a:rPr>
              <a:t>x </a:t>
            </a:r>
            <a:r>
              <a:rPr lang="en-GB" sz="900" dirty="0" smtClean="0">
                <a:solidFill>
                  <a:srgbClr val="C00000"/>
                </a:solidFill>
              </a:rPr>
              <a:t>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51520" y="5401512"/>
            <a:ext cx="822604" cy="3796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Experts</a:t>
            </a:r>
          </a:p>
        </p:txBody>
      </p:sp>
      <p:sp>
        <p:nvSpPr>
          <p:cNvPr id="99" name="Rectangle 98"/>
          <p:cNvSpPr/>
          <p:nvPr/>
        </p:nvSpPr>
        <p:spPr>
          <a:xfrm>
            <a:off x="272995" y="5853160"/>
            <a:ext cx="822604" cy="3796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smtClean="0">
                <a:solidFill>
                  <a:srgbClr val="4F81BD">
                    <a:lumMod val="50000"/>
                  </a:srgbClr>
                </a:solidFill>
              </a:rPr>
              <a:t>Approval </a:t>
            </a:r>
            <a:endParaRPr lang="en-GB" sz="1050" dirty="0" smtClean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544619" y="5833945"/>
            <a:ext cx="1139992" cy="38540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3922608" y="5838448"/>
            <a:ext cx="1139992" cy="37897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5321885" y="5828467"/>
            <a:ext cx="1139992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806855" y="5844238"/>
            <a:ext cx="966660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8006202" y="5840374"/>
            <a:ext cx="1030294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1260618" y="5847279"/>
            <a:ext cx="1030294" cy="37569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27210" y="6322453"/>
            <a:ext cx="6330788" cy="476672"/>
          </a:xfrm>
          <a:prstGeom prst="rect">
            <a:avLst/>
          </a:prstGeom>
          <a:solidFill>
            <a:srgbClr val="FFFF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How can you show what impact that the changes </a:t>
            </a:r>
            <a:r>
              <a:rPr lang="en-US" sz="1200" smtClean="0">
                <a:solidFill>
                  <a:schemeClr val="tx1"/>
                </a:solidFill>
              </a:rPr>
              <a:t>proposed will have on the £, and how can you prove that the changes will work?! 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001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900" dirty="0" smtClean="0">
                <a:solidFill>
                  <a:schemeClr val="tx1"/>
                </a:solidFill>
              </a:rPr>
              <a:t>Opportunity Calculations</a:t>
            </a:r>
            <a:endParaRPr lang="en-US" sz="29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6557" y="1060971"/>
            <a:ext cx="1096146" cy="288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32343" y="1060971"/>
            <a:ext cx="2517981" cy="2805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09610" y="1055493"/>
            <a:ext cx="1139993" cy="288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77445" y="1052736"/>
            <a:ext cx="2236881" cy="288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86559" y="1524436"/>
            <a:ext cx="1096146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2345" y="1534729"/>
            <a:ext cx="1139992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10334" y="1512561"/>
            <a:ext cx="1139992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9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09613" y="1518958"/>
            <a:ext cx="1139992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77445" y="1539669"/>
            <a:ext cx="973900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993928" y="1540814"/>
            <a:ext cx="1020398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9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02955" y="1060971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rgbClr val="4F81BD"/>
                </a:solidFill>
              </a:rPr>
              <a:t>=</a:t>
            </a:r>
            <a:endParaRPr lang="en-GB" sz="1000" dirty="0">
              <a:solidFill>
                <a:srgbClr val="4F81BD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02956" y="1534729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rgbClr val="4F81BD"/>
                </a:solidFill>
              </a:rPr>
              <a:t>=</a:t>
            </a:r>
            <a:endParaRPr lang="en-GB" sz="1000" dirty="0">
              <a:solidFill>
                <a:srgbClr val="4F81BD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615972" y="1534257"/>
            <a:ext cx="32938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186557" y="1881454"/>
            <a:ext cx="1096146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532345" y="1881454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910334" y="1885957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09611" y="1875976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784685" y="1891747"/>
            <a:ext cx="966660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993928" y="1887883"/>
            <a:ext cx="1020398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02954" y="1891747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=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435093" y="1881454"/>
            <a:ext cx="440738" cy="27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rgbClr val="4F81BD"/>
                </a:solidFill>
              </a:rPr>
              <a:t>x</a:t>
            </a:r>
            <a:endParaRPr lang="en-GB" sz="800" dirty="0">
              <a:solidFill>
                <a:srgbClr val="4F81BD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48406" y="1881454"/>
            <a:ext cx="822604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Current</a:t>
            </a:r>
            <a:endParaRPr lang="en-GB" sz="105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38510" y="2273976"/>
            <a:ext cx="822604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Future</a:t>
            </a:r>
            <a:endParaRPr lang="en-GB" sz="105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176661" y="2284269"/>
            <a:ext cx="1096146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522449" y="2284269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900438" y="2288772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299715" y="2278791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784685" y="2294562"/>
            <a:ext cx="966660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984032" y="2290698"/>
            <a:ext cx="1030294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193058" y="2294562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=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798608" y="2300647"/>
            <a:ext cx="175529" cy="27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rgbClr val="4F81BD"/>
                </a:solidFill>
              </a:rPr>
              <a:t>x</a:t>
            </a:r>
            <a:endParaRPr lang="en-GB" sz="800" dirty="0">
              <a:solidFill>
                <a:srgbClr val="4F81BD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45999" y="2658101"/>
            <a:ext cx="822604" cy="7127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smtClean="0">
                <a:solidFill>
                  <a:srgbClr val="4F81BD">
                    <a:lumMod val="50000"/>
                  </a:srgbClr>
                </a:solidFill>
              </a:rPr>
              <a:t>How?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45999" y="3466715"/>
            <a:ext cx="822604" cy="2604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smtClean="0">
                <a:solidFill>
                  <a:srgbClr val="4F81BD">
                    <a:lumMod val="50000"/>
                  </a:srgbClr>
                </a:solidFill>
              </a:rPr>
              <a:t>Confidence</a:t>
            </a:r>
            <a:endParaRPr lang="en-GB" sz="1050" dirty="0" smtClean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003548" y="1522728"/>
            <a:ext cx="32938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accent1"/>
                </a:solidFill>
              </a:rPr>
              <a:t>x </a:t>
            </a:r>
            <a:r>
              <a:rPr lang="en-GB" sz="900" dirty="0" smtClean="0">
                <a:solidFill>
                  <a:srgbClr val="C00000"/>
                </a:solidFill>
              </a:rPr>
              <a:t>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494254" y="1539669"/>
            <a:ext cx="3228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479843" y="1060971"/>
            <a:ext cx="3228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22449" y="2674377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900438" y="2678880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99715" y="2668899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84685" y="2684670"/>
            <a:ext cx="966660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7984032" y="2680806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45999" y="3823073"/>
            <a:ext cx="822604" cy="6998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Assessment Evidence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55272" y="4620512"/>
            <a:ext cx="822604" cy="6998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Further work in Design?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522449" y="3823073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900438" y="3827576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5299715" y="3817595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784685" y="3833366"/>
            <a:ext cx="966660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7984032" y="3829502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2532345" y="4620322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910334" y="4624825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28600" indent="-228600" algn="ctr">
              <a:buAutoNum type="alphaLcParenR"/>
            </a:pPr>
            <a:endParaRPr lang="en-GB" sz="1000" i="1" dirty="0" smtClean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309611" y="4614844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794581" y="4630615"/>
            <a:ext cx="966660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993928" y="4626751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544619" y="5383616"/>
            <a:ext cx="1139992" cy="38540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922608" y="5388119"/>
            <a:ext cx="1139992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321885" y="5378138"/>
            <a:ext cx="1139992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6806855" y="5393909"/>
            <a:ext cx="966660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006202" y="5390045"/>
            <a:ext cx="1030294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248281" y="3827576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252409" y="4614844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1260618" y="5396950"/>
            <a:ext cx="1030294" cy="37569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7" name="Title 1"/>
          <p:cNvSpPr txBox="1">
            <a:spLocks/>
          </p:cNvSpPr>
          <p:nvPr/>
        </p:nvSpPr>
        <p:spPr>
          <a:xfrm>
            <a:off x="272995" y="475116"/>
            <a:ext cx="7691099" cy="4905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1600" i="1" dirty="0" err="1" smtClean="0">
                <a:solidFill>
                  <a:schemeClr val="bg1">
                    <a:lumMod val="50000"/>
                  </a:schemeClr>
                </a:solidFill>
              </a:rPr>
              <a:t>Workstream</a:t>
            </a:r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</a:rPr>
              <a:t> 1: Description 		£XXM</a:t>
            </a:r>
            <a:endParaRPr lang="en-US" sz="16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238510" y="1059566"/>
            <a:ext cx="822604" cy="7333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Equation Breakdown</a:t>
            </a:r>
            <a:endParaRPr lang="en-GB" sz="105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7734436" y="1543081"/>
            <a:ext cx="3228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accent1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+</a:t>
            </a:r>
            <a:r>
              <a:rPr lang="en-GB" sz="900" dirty="0" smtClean="0">
                <a:solidFill>
                  <a:srgbClr val="4F81BD"/>
                </a:solidFill>
              </a:rPr>
              <a:t>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5016435" y="1065767"/>
            <a:ext cx="32938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accent1"/>
                </a:solidFill>
              </a:rPr>
              <a:t>x </a:t>
            </a:r>
            <a:r>
              <a:rPr lang="en-GB" sz="900" dirty="0" smtClean="0">
                <a:solidFill>
                  <a:srgbClr val="C00000"/>
                </a:solidFill>
              </a:rPr>
              <a:t>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51520" y="5401512"/>
            <a:ext cx="822604" cy="3796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Experts</a:t>
            </a:r>
          </a:p>
        </p:txBody>
      </p:sp>
      <p:sp>
        <p:nvSpPr>
          <p:cNvPr id="99" name="Rectangle 98"/>
          <p:cNvSpPr/>
          <p:nvPr/>
        </p:nvSpPr>
        <p:spPr>
          <a:xfrm>
            <a:off x="272995" y="5853160"/>
            <a:ext cx="822604" cy="3796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smtClean="0">
                <a:solidFill>
                  <a:srgbClr val="4F81BD">
                    <a:lumMod val="50000"/>
                  </a:srgbClr>
                </a:solidFill>
              </a:rPr>
              <a:t>Approval </a:t>
            </a:r>
            <a:endParaRPr lang="en-GB" sz="1050" dirty="0" smtClean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544619" y="5833945"/>
            <a:ext cx="1139992" cy="38540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3922608" y="5838448"/>
            <a:ext cx="1139992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5321885" y="5828467"/>
            <a:ext cx="1139992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806855" y="5844238"/>
            <a:ext cx="966660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8006202" y="5840374"/>
            <a:ext cx="1030294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1260618" y="5847279"/>
            <a:ext cx="1030294" cy="37569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27210" y="6322453"/>
            <a:ext cx="6330788" cy="476672"/>
          </a:xfrm>
          <a:prstGeom prst="rect">
            <a:avLst/>
          </a:prstGeom>
          <a:solidFill>
            <a:srgbClr val="FFFF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How can you show what impact that the changes </a:t>
            </a:r>
            <a:r>
              <a:rPr lang="en-US" sz="1200" smtClean="0">
                <a:solidFill>
                  <a:schemeClr val="tx1"/>
                </a:solidFill>
              </a:rPr>
              <a:t>proposed will have on the £, and how can you prove that the changes will work?! 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872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900" dirty="0" smtClean="0">
                <a:solidFill>
                  <a:schemeClr val="tx1"/>
                </a:solidFill>
              </a:rPr>
              <a:t>Opportunity Calculations</a:t>
            </a:r>
            <a:endParaRPr lang="en-US" sz="29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6557" y="1060971"/>
            <a:ext cx="1096146" cy="288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32343" y="1060971"/>
            <a:ext cx="2517981" cy="2805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09610" y="1055493"/>
            <a:ext cx="1139993" cy="288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77445" y="1052736"/>
            <a:ext cx="2236881" cy="288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86559" y="1524436"/>
            <a:ext cx="1096146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2345" y="1534729"/>
            <a:ext cx="1139992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10334" y="1512561"/>
            <a:ext cx="1139992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9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09613" y="1518958"/>
            <a:ext cx="1139992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77445" y="1539669"/>
            <a:ext cx="973900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993928" y="1540814"/>
            <a:ext cx="1020398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9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02955" y="1060971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rgbClr val="4F81BD"/>
                </a:solidFill>
              </a:rPr>
              <a:t>=</a:t>
            </a:r>
            <a:endParaRPr lang="en-GB" sz="1000" dirty="0">
              <a:solidFill>
                <a:srgbClr val="4F81BD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02956" y="1534729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rgbClr val="4F81BD"/>
                </a:solidFill>
              </a:rPr>
              <a:t>=</a:t>
            </a:r>
            <a:endParaRPr lang="en-GB" sz="1000" dirty="0">
              <a:solidFill>
                <a:srgbClr val="4F81BD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615972" y="1534257"/>
            <a:ext cx="32938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186557" y="1881454"/>
            <a:ext cx="1096146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532345" y="1881454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910334" y="1885957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09611" y="1875976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784685" y="1891747"/>
            <a:ext cx="966660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993928" y="1887883"/>
            <a:ext cx="1020398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02954" y="1891747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=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435093" y="1881454"/>
            <a:ext cx="440738" cy="27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rgbClr val="4F81BD"/>
                </a:solidFill>
              </a:rPr>
              <a:t>x</a:t>
            </a:r>
            <a:endParaRPr lang="en-GB" sz="800" dirty="0">
              <a:solidFill>
                <a:srgbClr val="4F81BD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48406" y="1881454"/>
            <a:ext cx="822604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Current</a:t>
            </a:r>
            <a:endParaRPr lang="en-GB" sz="105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38510" y="2273976"/>
            <a:ext cx="822604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Future</a:t>
            </a:r>
            <a:endParaRPr lang="en-GB" sz="105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176661" y="2284269"/>
            <a:ext cx="1096146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522449" y="2284269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900438" y="2288772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299715" y="2278791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784685" y="2294562"/>
            <a:ext cx="966660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984032" y="2290698"/>
            <a:ext cx="1030294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193058" y="2294562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=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798608" y="2300647"/>
            <a:ext cx="175529" cy="27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rgbClr val="4F81BD"/>
                </a:solidFill>
              </a:rPr>
              <a:t>x</a:t>
            </a:r>
            <a:endParaRPr lang="en-GB" sz="800" dirty="0">
              <a:solidFill>
                <a:srgbClr val="4F81BD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45999" y="2658101"/>
            <a:ext cx="822604" cy="7127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smtClean="0">
                <a:solidFill>
                  <a:srgbClr val="4F81BD">
                    <a:lumMod val="50000"/>
                  </a:srgbClr>
                </a:solidFill>
              </a:rPr>
              <a:t>How?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45999" y="3466715"/>
            <a:ext cx="822604" cy="2604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smtClean="0">
                <a:solidFill>
                  <a:srgbClr val="4F81BD">
                    <a:lumMod val="50000"/>
                  </a:srgbClr>
                </a:solidFill>
              </a:rPr>
              <a:t>Confidence</a:t>
            </a:r>
            <a:endParaRPr lang="en-GB" sz="1050" dirty="0" smtClean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003548" y="1522728"/>
            <a:ext cx="32938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accent1"/>
                </a:solidFill>
              </a:rPr>
              <a:t>x </a:t>
            </a:r>
            <a:r>
              <a:rPr lang="en-GB" sz="900" dirty="0" smtClean="0">
                <a:solidFill>
                  <a:srgbClr val="C00000"/>
                </a:solidFill>
              </a:rPr>
              <a:t>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494254" y="1539669"/>
            <a:ext cx="3228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479843" y="1060971"/>
            <a:ext cx="3228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22449" y="2674377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900438" y="2678880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99715" y="2668899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84685" y="2684670"/>
            <a:ext cx="966660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7984032" y="2680806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45999" y="3823073"/>
            <a:ext cx="822604" cy="6998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Assessment Evidence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55272" y="4620512"/>
            <a:ext cx="822604" cy="6998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Further work in Design?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522449" y="3823073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900438" y="3827576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5299715" y="3817595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784685" y="3833366"/>
            <a:ext cx="966660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7984032" y="3829502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2532345" y="4620322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910334" y="4624825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28600" indent="-228600" algn="ctr">
              <a:buAutoNum type="alphaLcParenR"/>
            </a:pPr>
            <a:endParaRPr lang="en-GB" sz="1000" i="1" dirty="0" smtClean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309611" y="4614844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794581" y="4630615"/>
            <a:ext cx="966660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993928" y="4626751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544619" y="5383616"/>
            <a:ext cx="1139992" cy="38540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922608" y="5388119"/>
            <a:ext cx="1139992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321885" y="5378138"/>
            <a:ext cx="1139992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6806855" y="5393909"/>
            <a:ext cx="966660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006202" y="5390045"/>
            <a:ext cx="1030294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248281" y="3827576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252409" y="4614844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1260618" y="5396950"/>
            <a:ext cx="1030294" cy="37569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7" name="Title 1"/>
          <p:cNvSpPr txBox="1">
            <a:spLocks/>
          </p:cNvSpPr>
          <p:nvPr/>
        </p:nvSpPr>
        <p:spPr>
          <a:xfrm>
            <a:off x="272995" y="475116"/>
            <a:ext cx="7691099" cy="4905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1600" i="1" dirty="0" err="1" smtClean="0">
                <a:solidFill>
                  <a:schemeClr val="bg1">
                    <a:lumMod val="50000"/>
                  </a:schemeClr>
                </a:solidFill>
              </a:rPr>
              <a:t>Workstream</a:t>
            </a:r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</a:rPr>
              <a:t>2: </a:t>
            </a:r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</a:rPr>
              <a:t>Description 		£XXM</a:t>
            </a:r>
            <a:endParaRPr lang="en-US" sz="16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238510" y="1059566"/>
            <a:ext cx="822604" cy="7333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Equation Breakdown</a:t>
            </a:r>
            <a:endParaRPr lang="en-GB" sz="105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7734436" y="1543081"/>
            <a:ext cx="3228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accent1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+</a:t>
            </a:r>
            <a:r>
              <a:rPr lang="en-GB" sz="900" dirty="0" smtClean="0">
                <a:solidFill>
                  <a:srgbClr val="4F81BD"/>
                </a:solidFill>
              </a:rPr>
              <a:t>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5016435" y="1065767"/>
            <a:ext cx="32938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accent1"/>
                </a:solidFill>
              </a:rPr>
              <a:t>x </a:t>
            </a:r>
            <a:r>
              <a:rPr lang="en-GB" sz="900" dirty="0" smtClean="0">
                <a:solidFill>
                  <a:srgbClr val="C00000"/>
                </a:solidFill>
              </a:rPr>
              <a:t>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51520" y="5401512"/>
            <a:ext cx="822604" cy="3796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Experts</a:t>
            </a:r>
          </a:p>
        </p:txBody>
      </p:sp>
      <p:sp>
        <p:nvSpPr>
          <p:cNvPr id="99" name="Rectangle 98"/>
          <p:cNvSpPr/>
          <p:nvPr/>
        </p:nvSpPr>
        <p:spPr>
          <a:xfrm>
            <a:off x="272995" y="5853160"/>
            <a:ext cx="822604" cy="3796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smtClean="0">
                <a:solidFill>
                  <a:srgbClr val="4F81BD">
                    <a:lumMod val="50000"/>
                  </a:srgbClr>
                </a:solidFill>
              </a:rPr>
              <a:t>Approval </a:t>
            </a:r>
            <a:endParaRPr lang="en-GB" sz="1050" dirty="0" smtClean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544619" y="5833945"/>
            <a:ext cx="1139992" cy="38540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3922608" y="5838448"/>
            <a:ext cx="1139992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5321885" y="5828467"/>
            <a:ext cx="1139992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806855" y="5844238"/>
            <a:ext cx="966660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8006202" y="5840374"/>
            <a:ext cx="1030294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1260618" y="5847279"/>
            <a:ext cx="1030294" cy="37569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27210" y="6322453"/>
            <a:ext cx="6330788" cy="476672"/>
          </a:xfrm>
          <a:prstGeom prst="rect">
            <a:avLst/>
          </a:prstGeom>
          <a:solidFill>
            <a:srgbClr val="FFFF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How can you show what impact that the changes </a:t>
            </a:r>
            <a:r>
              <a:rPr lang="en-US" sz="1200" smtClean="0">
                <a:solidFill>
                  <a:schemeClr val="tx1"/>
                </a:solidFill>
              </a:rPr>
              <a:t>proposed will have on the £, and how can you prove that the changes will work?! 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623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900" dirty="0" smtClean="0">
                <a:solidFill>
                  <a:schemeClr val="tx1"/>
                </a:solidFill>
              </a:rPr>
              <a:t>Opportunity Calculations</a:t>
            </a:r>
            <a:endParaRPr lang="en-US" sz="29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6557" y="1060971"/>
            <a:ext cx="1096146" cy="288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32343" y="1060971"/>
            <a:ext cx="2517981" cy="2805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09610" y="1055493"/>
            <a:ext cx="1139993" cy="288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77445" y="1052736"/>
            <a:ext cx="2236881" cy="288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i="1" dirty="0">
              <a:solidFill>
                <a:srgbClr val="4F81BD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86559" y="1524436"/>
            <a:ext cx="1096146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2345" y="1534729"/>
            <a:ext cx="1139992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10334" y="1512561"/>
            <a:ext cx="1139992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9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09613" y="1518958"/>
            <a:ext cx="1139992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77445" y="1539669"/>
            <a:ext cx="973900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993928" y="1540814"/>
            <a:ext cx="1020398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900" i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02955" y="1060971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rgbClr val="4F81BD"/>
                </a:solidFill>
              </a:rPr>
              <a:t>=</a:t>
            </a:r>
            <a:endParaRPr lang="en-GB" sz="1000" dirty="0">
              <a:solidFill>
                <a:srgbClr val="4F81BD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02956" y="1534729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rgbClr val="4F81BD"/>
                </a:solidFill>
              </a:rPr>
              <a:t>=</a:t>
            </a:r>
            <a:endParaRPr lang="en-GB" sz="1000" dirty="0">
              <a:solidFill>
                <a:srgbClr val="4F81BD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615972" y="1534257"/>
            <a:ext cx="32938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186557" y="1881454"/>
            <a:ext cx="1096146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532345" y="1881454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910334" y="1885957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09611" y="1875976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784685" y="1891747"/>
            <a:ext cx="966660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993928" y="1887883"/>
            <a:ext cx="1020398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02954" y="1891747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=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435093" y="1881454"/>
            <a:ext cx="440738" cy="27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rgbClr val="4F81BD"/>
                </a:solidFill>
              </a:rPr>
              <a:t>x</a:t>
            </a:r>
            <a:endParaRPr lang="en-GB" sz="800" dirty="0">
              <a:solidFill>
                <a:srgbClr val="4F81BD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48406" y="1881454"/>
            <a:ext cx="822604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Current</a:t>
            </a:r>
            <a:endParaRPr lang="en-GB" sz="105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38510" y="2273976"/>
            <a:ext cx="822604" cy="2882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Future</a:t>
            </a:r>
            <a:endParaRPr lang="en-GB" sz="105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176661" y="2284269"/>
            <a:ext cx="1096146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522449" y="2284269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900438" y="2288772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299715" y="2278791"/>
            <a:ext cx="1139992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784685" y="2294562"/>
            <a:ext cx="966660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984032" y="2290698"/>
            <a:ext cx="1030294" cy="2882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200" i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193058" y="2294562"/>
            <a:ext cx="394785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=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798608" y="2300647"/>
            <a:ext cx="175529" cy="27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rgbClr val="4F81BD"/>
                </a:solidFill>
              </a:rPr>
              <a:t>x</a:t>
            </a:r>
            <a:endParaRPr lang="en-GB" sz="800" dirty="0">
              <a:solidFill>
                <a:srgbClr val="4F81BD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45999" y="2658101"/>
            <a:ext cx="822604" cy="7127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smtClean="0">
                <a:solidFill>
                  <a:srgbClr val="4F81BD">
                    <a:lumMod val="50000"/>
                  </a:srgbClr>
                </a:solidFill>
              </a:rPr>
              <a:t>How?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45999" y="3466715"/>
            <a:ext cx="822604" cy="2604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smtClean="0">
                <a:solidFill>
                  <a:srgbClr val="4F81BD">
                    <a:lumMod val="50000"/>
                  </a:srgbClr>
                </a:solidFill>
              </a:rPr>
              <a:t>Confidence</a:t>
            </a:r>
            <a:endParaRPr lang="en-GB" sz="1050" dirty="0" smtClean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003548" y="1522728"/>
            <a:ext cx="32938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accent1"/>
                </a:solidFill>
              </a:rPr>
              <a:t>x </a:t>
            </a:r>
            <a:r>
              <a:rPr lang="en-GB" sz="900" dirty="0" smtClean="0">
                <a:solidFill>
                  <a:srgbClr val="C00000"/>
                </a:solidFill>
              </a:rPr>
              <a:t>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494254" y="1539669"/>
            <a:ext cx="3228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479843" y="1060971"/>
            <a:ext cx="3228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22449" y="2674377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900438" y="2678880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99715" y="2668899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84685" y="2684670"/>
            <a:ext cx="966660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7984032" y="2680806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45999" y="3823073"/>
            <a:ext cx="822604" cy="6998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Assessment Evidence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55272" y="4620512"/>
            <a:ext cx="822604" cy="6998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Further work in Design?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522449" y="3823073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900438" y="3827576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5299715" y="3817595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784685" y="3833366"/>
            <a:ext cx="966660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7984032" y="3829502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2532345" y="4620322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910334" y="4624825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28600" indent="-228600" algn="ctr">
              <a:buAutoNum type="alphaLcParenR"/>
            </a:pPr>
            <a:endParaRPr lang="en-GB" sz="1000" i="1" dirty="0" smtClean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309611" y="4614844"/>
            <a:ext cx="1139992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794581" y="4630615"/>
            <a:ext cx="966660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993928" y="4626751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544619" y="5383616"/>
            <a:ext cx="1139992" cy="38540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922608" y="5388119"/>
            <a:ext cx="1139992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321885" y="5378138"/>
            <a:ext cx="1139992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6806855" y="5393909"/>
            <a:ext cx="966660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006202" y="5390045"/>
            <a:ext cx="1030294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248281" y="3827576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252409" y="4614844"/>
            <a:ext cx="1030294" cy="69193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1260618" y="5396950"/>
            <a:ext cx="1030294" cy="37569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97" name="Title 1"/>
          <p:cNvSpPr txBox="1">
            <a:spLocks/>
          </p:cNvSpPr>
          <p:nvPr/>
        </p:nvSpPr>
        <p:spPr>
          <a:xfrm>
            <a:off x="272995" y="475116"/>
            <a:ext cx="7691099" cy="4905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1600" i="1" dirty="0" err="1" smtClean="0">
                <a:solidFill>
                  <a:schemeClr val="bg1">
                    <a:lumMod val="50000"/>
                  </a:schemeClr>
                </a:solidFill>
              </a:rPr>
              <a:t>Workstream</a:t>
            </a:r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</a:rPr>
              <a:t>3: </a:t>
            </a:r>
            <a:r>
              <a:rPr lang="en-US" sz="1600" i="1" dirty="0" smtClean="0">
                <a:solidFill>
                  <a:schemeClr val="bg1">
                    <a:lumMod val="50000"/>
                  </a:schemeClr>
                </a:solidFill>
              </a:rPr>
              <a:t>Description 		£XXM</a:t>
            </a:r>
            <a:endParaRPr lang="en-US" sz="16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238510" y="1059566"/>
            <a:ext cx="822604" cy="7333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Equation Breakdown</a:t>
            </a:r>
            <a:endParaRPr lang="en-GB" sz="1050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7734436" y="1543081"/>
            <a:ext cx="32289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accent1"/>
                </a:solidFill>
              </a:rPr>
              <a:t>x</a:t>
            </a:r>
            <a:r>
              <a:rPr lang="en-GB" sz="900" dirty="0" smtClean="0">
                <a:solidFill>
                  <a:srgbClr val="4F81BD"/>
                </a:solidFill>
              </a:rPr>
              <a:t> /</a:t>
            </a:r>
          </a:p>
          <a:p>
            <a:pPr algn="ctr"/>
            <a:r>
              <a:rPr lang="en-GB" sz="900" dirty="0" smtClean="0">
                <a:solidFill>
                  <a:srgbClr val="C00000"/>
                </a:solidFill>
              </a:rPr>
              <a:t>+</a:t>
            </a:r>
            <a:r>
              <a:rPr lang="en-GB" sz="900" dirty="0" smtClean="0">
                <a:solidFill>
                  <a:srgbClr val="4F81BD"/>
                </a:solidFill>
              </a:rPr>
              <a:t>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5016435" y="1065767"/>
            <a:ext cx="329388" cy="288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accent1"/>
                </a:solidFill>
              </a:rPr>
              <a:t>x </a:t>
            </a:r>
            <a:r>
              <a:rPr lang="en-GB" sz="900" dirty="0" smtClean="0">
                <a:solidFill>
                  <a:srgbClr val="C00000"/>
                </a:solidFill>
              </a:rPr>
              <a:t>/</a:t>
            </a:r>
          </a:p>
          <a:p>
            <a:pPr algn="ctr"/>
            <a:r>
              <a:rPr lang="en-GB" sz="900" dirty="0" smtClean="0">
                <a:solidFill>
                  <a:srgbClr val="4F81BD"/>
                </a:solidFill>
              </a:rPr>
              <a:t>+ -</a:t>
            </a:r>
            <a:endParaRPr lang="en-GB" sz="900" dirty="0">
              <a:solidFill>
                <a:srgbClr val="4F81BD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51520" y="5401512"/>
            <a:ext cx="822604" cy="3796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dirty="0" smtClean="0">
                <a:solidFill>
                  <a:srgbClr val="4F81BD">
                    <a:lumMod val="50000"/>
                  </a:srgbClr>
                </a:solidFill>
              </a:rPr>
              <a:t>Experts</a:t>
            </a:r>
          </a:p>
        </p:txBody>
      </p:sp>
      <p:sp>
        <p:nvSpPr>
          <p:cNvPr id="99" name="Rectangle 98"/>
          <p:cNvSpPr/>
          <p:nvPr/>
        </p:nvSpPr>
        <p:spPr>
          <a:xfrm>
            <a:off x="272995" y="5853160"/>
            <a:ext cx="822604" cy="3796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1050" smtClean="0">
                <a:solidFill>
                  <a:srgbClr val="4F81BD">
                    <a:lumMod val="50000"/>
                  </a:srgbClr>
                </a:solidFill>
              </a:rPr>
              <a:t>Approval </a:t>
            </a:r>
            <a:endParaRPr lang="en-GB" sz="1050" dirty="0" smtClean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544619" y="5833945"/>
            <a:ext cx="1139992" cy="38540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3922608" y="5838448"/>
            <a:ext cx="1139992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5321885" y="5828467"/>
            <a:ext cx="1139992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806855" y="5844238"/>
            <a:ext cx="966660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8006202" y="5840374"/>
            <a:ext cx="1030294" cy="37897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1260618" y="5847279"/>
            <a:ext cx="1030294" cy="37569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GB" sz="1000" i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27210" y="6322453"/>
            <a:ext cx="6330788" cy="476672"/>
          </a:xfrm>
          <a:prstGeom prst="rect">
            <a:avLst/>
          </a:prstGeom>
          <a:solidFill>
            <a:srgbClr val="FFFF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How can you show what impact that the changes </a:t>
            </a:r>
            <a:r>
              <a:rPr lang="en-US" sz="1200" smtClean="0">
                <a:solidFill>
                  <a:schemeClr val="tx1"/>
                </a:solidFill>
              </a:rPr>
              <a:t>proposed will have on the £, and how can you prove that the changes will work?! 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137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ton Excel Font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077A7DECDC0447A13C5D437C75BD66" ma:contentTypeVersion="4" ma:contentTypeDescription="Create a new document." ma:contentTypeScope="" ma:versionID="d59eb940c42a318c7c4242434f9be86e">
  <xsd:schema xmlns:xsd="http://www.w3.org/2001/XMLSchema" xmlns:xs="http://www.w3.org/2001/XMLSchema" xmlns:p="http://schemas.microsoft.com/office/2006/metadata/properties" xmlns:ns2="98a67161-df2c-4d82-812f-21ff1ac8a854" targetNamespace="http://schemas.microsoft.com/office/2006/metadata/properties" ma:root="true" ma:fieldsID="f35cf35acd209babd6139d2b99dd9e03" ns2:_="">
    <xsd:import namespace="98a67161-df2c-4d82-812f-21ff1ac8a85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67161-df2c-4d82-812f-21ff1ac8a85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7911237-2992-4ABC-9772-D90A57AC61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a67161-df2c-4d82-812f-21ff1ac8a8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296715A-88E6-44C9-AD41-FD5CBC688B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15A22A-B4A0-47F5-B2F1-743C5F35E3A8}">
  <ds:schemaRefs>
    <ds:schemaRef ds:uri="http://purl.org/dc/dcmitype/"/>
    <ds:schemaRef ds:uri="http://schemas.microsoft.com/office/infopath/2007/PartnerControls"/>
    <ds:schemaRef ds:uri="http://purl.org/dc/terms/"/>
    <ds:schemaRef ds:uri="98a67161-df2c-4d82-812f-21ff1ac8a854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50835</TotalTime>
  <Words>553</Words>
  <Application>Microsoft Macintosh PowerPoint</Application>
  <PresentationFormat>On-screen Show (4:3)</PresentationFormat>
  <Paragraphs>218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Arial</vt:lpstr>
      <vt:lpstr>1_Office Theme</vt:lpstr>
      <vt:lpstr>Opportunity Calculations</vt:lpstr>
      <vt:lpstr>Opportunity Calculations</vt:lpstr>
      <vt:lpstr>Opportunity Calculations</vt:lpstr>
      <vt:lpstr>Opportunity Calculations</vt:lpstr>
      <vt:lpstr>Opportunity Calculations</vt:lpstr>
    </vt:vector>
  </TitlesOfParts>
  <Company>Kent County Council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Pepper</dc:creator>
  <cp:lastModifiedBy>Matthew Lees</cp:lastModifiedBy>
  <cp:revision>339</cp:revision>
  <dcterms:created xsi:type="dcterms:W3CDTF">2016-08-23T11:52:23Z</dcterms:created>
  <dcterms:modified xsi:type="dcterms:W3CDTF">2017-06-29T14:07:54Z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0x01010007077A7DECDC0447A13C5D437C75BD66</vt:lpwstr>
  </property>
</Properties>
</file>